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2" r:id="rId3"/>
    <p:sldId id="258" r:id="rId4"/>
    <p:sldId id="259" r:id="rId5"/>
    <p:sldId id="271" r:id="rId6"/>
    <p:sldId id="260" r:id="rId7"/>
    <p:sldId id="273" r:id="rId8"/>
    <p:sldId id="277" r:id="rId9"/>
    <p:sldId id="278" r:id="rId10"/>
    <p:sldId id="276" r:id="rId11"/>
    <p:sldId id="262" r:id="rId12"/>
  </p:sldIdLst>
  <p:sldSz cx="12192000" cy="6858000"/>
  <p:notesSz cx="6858000" cy="9144000"/>
  <p:embeddedFontLst>
    <p:embeddedFont>
      <p:font typeface="KoPub돋움체 Bold" panose="02020603020101020101" pitchFamily="18" charset="-127"/>
      <p:regular r:id="rId13"/>
      <p:bold r:id="rId14"/>
    </p:embeddedFont>
    <p:embeddedFont>
      <p:font typeface="KoPub돋움체 Light" panose="02020603020101020101" pitchFamily="18" charset="-127"/>
      <p:regular r:id="rId15"/>
    </p:embeddedFont>
    <p:embeddedFont>
      <p:font typeface="KoPub돋움체 Medium" panose="0202060302010102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FF"/>
    <a:srgbClr val="AE3D2B"/>
    <a:srgbClr val="E6AF34"/>
    <a:srgbClr val="B3482E"/>
    <a:srgbClr val="F2F2F2"/>
    <a:srgbClr val="007D00"/>
    <a:srgbClr val="5E065E"/>
    <a:srgbClr val="0000FF"/>
    <a:srgbClr val="70AD47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cleanair.seoul.go.kr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topis.seoul.go.kr/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ata.seoul.go.kr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4103221" y="2188211"/>
            <a:ext cx="3976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서울시 하천 복원의</a:t>
            </a:r>
            <a:endParaRPr lang="en-US" altLang="ko-KR" sz="3000" b="1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미세먼지 저감효과 예측</a:t>
            </a:r>
            <a:endParaRPr lang="ko-KR" altLang="en-US" sz="3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5068593" y="5513786"/>
            <a:ext cx="2045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그린네어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(Green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Air)</a:t>
            </a: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공하영 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박나영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이예찬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조용상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5204009" y="1536323"/>
            <a:ext cx="1774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2021 2</a:t>
            </a:r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차 전공 프로젝트</a:t>
            </a:r>
            <a:endParaRPr lang="en-US" altLang="ko-KR" sz="1050" dirty="0">
              <a:ln>
                <a:solidFill>
                  <a:schemeClr val="tx1">
                    <a:alpha val="1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A65520-2A37-465E-8762-80D557EE84F3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668ADF-EB3D-4500-9A04-2B2F1A10A04B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5CAC4C3-7FDA-44E2-8C93-C2C037FEB27E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7C82184-5DF9-4A9D-B3B3-32AD624810F1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진행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2A3B8-2013-41C8-AD56-8F92D74BDF2F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E7F124-E88E-4B96-9218-5342D488A3BC}"/>
              </a:ext>
            </a:extLst>
          </p:cNvPr>
          <p:cNvSpPr/>
          <p:nvPr/>
        </p:nvSpPr>
        <p:spPr>
          <a:xfrm>
            <a:off x="601282" y="2122523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9CE35-1F3C-41D1-ADA3-AD45F8FB8220}"/>
              </a:ext>
            </a:extLst>
          </p:cNvPr>
          <p:cNvSpPr txBox="1"/>
          <p:nvPr/>
        </p:nvSpPr>
        <p:spPr>
          <a:xfrm>
            <a:off x="-241054" y="3024550"/>
            <a:ext cx="4874910" cy="208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기존 하천 복원 지점의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미세먼지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저감효과를 측정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청계천</a:t>
            </a:r>
            <a:r>
              <a:rPr lang="en-US" altLang="ko-KR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100" dirty="0" err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도림천</a:t>
            </a: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등 하천근처 미세먼지 관측소와</a:t>
            </a:r>
            <a:endParaRPr lang="en-US" altLang="ko-KR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 내</a:t>
            </a:r>
            <a:r>
              <a:rPr lang="en-US" altLang="ko-KR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관측소를 비교하고 하천이</a:t>
            </a:r>
            <a:endParaRPr lang="en-US" altLang="ko-KR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제공하는 미세먼지 저감효과를 회귀분석으로 측정</a:t>
            </a:r>
            <a:endParaRPr lang="en-US" altLang="ko-KR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endParaRPr lang="ko-KR" altLang="en-US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704FBB-9DCE-45B7-BBDC-DB1B86A68781}"/>
              </a:ext>
            </a:extLst>
          </p:cNvPr>
          <p:cNvSpPr/>
          <p:nvPr/>
        </p:nvSpPr>
        <p:spPr>
          <a:xfrm>
            <a:off x="4578822" y="2122523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5B2542-1708-4C74-965F-A19CE2F0D9D9}"/>
              </a:ext>
            </a:extLst>
          </p:cNvPr>
          <p:cNvSpPr txBox="1"/>
          <p:nvPr/>
        </p:nvSpPr>
        <p:spPr>
          <a:xfrm>
            <a:off x="3718108" y="3024550"/>
            <a:ext cx="4874910" cy="1789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복원하천 미세먼지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 미세먼지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=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X1*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교통량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 X2*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도심밀집도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X3*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근처녹지면적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 Z*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복원 하천면적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혹은 더미변수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sz="15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6313BD-FD02-4E57-A3C4-266AF99A5B26}"/>
              </a:ext>
            </a:extLst>
          </p:cNvPr>
          <p:cNvSpPr/>
          <p:nvPr/>
        </p:nvSpPr>
        <p:spPr>
          <a:xfrm>
            <a:off x="8504079" y="2194431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292295-1E3C-46CB-B160-2ABC8971A46F}"/>
              </a:ext>
            </a:extLst>
          </p:cNvPr>
          <p:cNvSpPr txBox="1"/>
          <p:nvPr/>
        </p:nvSpPr>
        <p:spPr>
          <a:xfrm>
            <a:off x="7695648" y="3245790"/>
            <a:ext cx="487491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측정한 하천의 효과를 기준으로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향후 진행하는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서울시내 하천복원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사업의 미세먼지 저감효과를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예측하는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모델 구축</a:t>
            </a:r>
          </a:p>
          <a:p>
            <a:pPr algn="ctr"/>
            <a:endParaRPr lang="ko-KR" altLang="en-US" sz="15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902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682201" y="4933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955040"/>
            <a:ext cx="3771900" cy="50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822778" y="1416705"/>
            <a:ext cx="2028038" cy="933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01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배경 및 목표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822777" y="2387018"/>
            <a:ext cx="2028038" cy="130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02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및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데이터 시각화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AA29E-0359-431E-8421-ECEFBEECAB9A}"/>
              </a:ext>
            </a:extLst>
          </p:cNvPr>
          <p:cNvSpPr txBox="1"/>
          <p:nvPr/>
        </p:nvSpPr>
        <p:spPr>
          <a:xfrm>
            <a:off x="4812617" y="3677338"/>
            <a:ext cx="2028038" cy="1348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03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분석결과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진행 계획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A2736-2094-4750-A325-189484FB17FF}"/>
              </a:ext>
            </a:extLst>
          </p:cNvPr>
          <p:cNvSpPr txBox="1"/>
          <p:nvPr/>
        </p:nvSpPr>
        <p:spPr>
          <a:xfrm>
            <a:off x="4802456" y="4974635"/>
            <a:ext cx="2573703" cy="55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04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보완점 및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느낀점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79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01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하천 복원 계획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E866ED-B932-4386-9064-3F4D5A9C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70" y="1690334"/>
            <a:ext cx="6485058" cy="3426068"/>
          </a:xfrm>
          <a:prstGeom prst="rect">
            <a:avLst/>
          </a:prstGeom>
        </p:spPr>
      </p:pic>
      <p:pic>
        <p:nvPicPr>
          <p:cNvPr id="14" name="내용 개체 틀 5">
            <a:extLst>
              <a:ext uri="{FF2B5EF4-FFF2-40B4-BE49-F238E27FC236}">
                <a16:creationId xmlns:a16="http://schemas.microsoft.com/office/drawing/2014/main" id="{A0E05655-82AF-4FC8-A08C-DA89A546B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78" y="3403368"/>
            <a:ext cx="7406834" cy="12480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3ACFDF-1803-49A9-B60E-45C9C086C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935" y="4987278"/>
            <a:ext cx="6697148" cy="10278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AD6AAD-3C79-4F9E-9351-C53D80B05B38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451339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27520B-595E-44EA-9870-5F8432471AF4}"/>
              </a:ext>
            </a:extLst>
          </p:cNvPr>
          <p:cNvSpPr/>
          <p:nvPr/>
        </p:nvSpPr>
        <p:spPr>
          <a:xfrm>
            <a:off x="1350122" y="2727281"/>
            <a:ext cx="3886200" cy="4686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B1207E-2105-4BD4-8BB3-B2D4005B9F37}"/>
              </a:ext>
            </a:extLst>
          </p:cNvPr>
          <p:cNvSpPr txBox="1"/>
          <p:nvPr/>
        </p:nvSpPr>
        <p:spPr>
          <a:xfrm>
            <a:off x="2684513" y="2788360"/>
            <a:ext cx="11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바람길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35833959-7577-47CE-9CD7-98D1BD896CCF}"/>
              </a:ext>
            </a:extLst>
          </p:cNvPr>
          <p:cNvSpPr/>
          <p:nvPr/>
        </p:nvSpPr>
        <p:spPr>
          <a:xfrm flipV="1">
            <a:off x="4910509" y="2912329"/>
            <a:ext cx="114300" cy="9853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1242028" y="3776494"/>
            <a:ext cx="4338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 내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바람길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조성으로 여름철 미세먼지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7%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감소 효과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23DED5-D93B-4245-A5C1-885330755AAE}"/>
              </a:ext>
            </a:extLst>
          </p:cNvPr>
          <p:cNvSpPr/>
          <p:nvPr/>
        </p:nvSpPr>
        <p:spPr>
          <a:xfrm>
            <a:off x="6955678" y="2720598"/>
            <a:ext cx="3886200" cy="4686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55A348-0DFF-4C89-8FD0-2151BAB40592}"/>
              </a:ext>
            </a:extLst>
          </p:cNvPr>
          <p:cNvSpPr txBox="1"/>
          <p:nvPr/>
        </p:nvSpPr>
        <p:spPr>
          <a:xfrm>
            <a:off x="8290069" y="2781677"/>
            <a:ext cx="11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녹지</a:t>
            </a: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949C1F1A-D821-4AF8-AB6F-51E9781C8B9D}"/>
              </a:ext>
            </a:extLst>
          </p:cNvPr>
          <p:cNvSpPr/>
          <p:nvPr/>
        </p:nvSpPr>
        <p:spPr>
          <a:xfrm flipV="1">
            <a:off x="10516065" y="2905646"/>
            <a:ext cx="114300" cy="9853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40F2013-64B2-4E9D-968A-36DDEFAD5D9E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76B33A-45CC-4DE8-83DD-56E92A2188DE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01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BD5705-5B8A-4848-87B4-5DA8106F2F7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2875B30-4203-43DE-9ABD-85147FD2191C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하천의 미세먼지 저감효과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BB6599-4595-483C-9A6D-EEDA50774439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37AF22-04E7-4F1F-AFF8-22EAAF36A84D}"/>
              </a:ext>
            </a:extLst>
          </p:cNvPr>
          <p:cNvSpPr txBox="1"/>
          <p:nvPr/>
        </p:nvSpPr>
        <p:spPr>
          <a:xfrm>
            <a:off x="7033378" y="3668773"/>
            <a:ext cx="386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도심에 녹지공간 확충으로 미세먼지 저감효과 제공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나무 심기로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공기질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개선에 기여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6FA9415-C015-4464-815D-F6794E01F1B3}"/>
              </a:ext>
            </a:extLst>
          </p:cNvPr>
          <p:cNvGrpSpPr/>
          <p:nvPr/>
        </p:nvGrpSpPr>
        <p:grpSpPr>
          <a:xfrm>
            <a:off x="3293222" y="4995659"/>
            <a:ext cx="5605556" cy="673496"/>
            <a:chOff x="5039693" y="2572002"/>
            <a:chExt cx="5605556" cy="6734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653AD2-C0F0-4455-937E-47B6CE8C3791}"/>
                </a:ext>
              </a:extLst>
            </p:cNvPr>
            <p:cNvSpPr/>
            <p:nvPr/>
          </p:nvSpPr>
          <p:spPr>
            <a:xfrm>
              <a:off x="5203632" y="2722278"/>
              <a:ext cx="527767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논의 중인 서울특별시 복개하천 복원의 미세먼지 저감효과를 예측하고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서울의 </a:t>
              </a:r>
              <a:r>
                <a:rPr lang="ko-KR" altLang="en-US" sz="14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공기질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개선에 유용한지 검토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DDFBB0F-7C65-4EB8-B259-DEDD95421A74}"/>
                </a:ext>
              </a:extLst>
            </p:cNvPr>
            <p:cNvCxnSpPr>
              <a:cxnSpLocks/>
            </p:cNvCxnSpPr>
            <p:nvPr/>
          </p:nvCxnSpPr>
          <p:spPr>
            <a:xfrm>
              <a:off x="5039693" y="2572002"/>
              <a:ext cx="560555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3653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9EE6C6-E4AB-4F27-8FA9-E28A15E0D559}"/>
              </a:ext>
            </a:extLst>
          </p:cNvPr>
          <p:cNvGrpSpPr/>
          <p:nvPr/>
        </p:nvGrpSpPr>
        <p:grpSpPr>
          <a:xfrm>
            <a:off x="887691" y="2801644"/>
            <a:ext cx="1212735" cy="1195070"/>
            <a:chOff x="1143000" y="1954530"/>
            <a:chExt cx="2205990" cy="220599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D39C27F-CE90-4C97-B56D-60BF8A06C62D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2095184-6A8B-450F-A54A-BD06B7536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3A100D1-317C-41D4-A2BC-1EA83E0DE423}"/>
              </a:ext>
            </a:extLst>
          </p:cNvPr>
          <p:cNvSpPr txBox="1"/>
          <p:nvPr/>
        </p:nvSpPr>
        <p:spPr>
          <a:xfrm>
            <a:off x="425496" y="4392256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관측 데이터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52D20D-83F8-42DF-89B5-35FCDF53ABB3}"/>
              </a:ext>
            </a:extLst>
          </p:cNvPr>
          <p:cNvSpPr txBox="1"/>
          <p:nvPr/>
        </p:nvSpPr>
        <p:spPr>
          <a:xfrm>
            <a:off x="3179516" y="439225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교통량 데이터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0EE50B-E186-484A-8B15-9A6690CD5E7C}"/>
              </a:ext>
            </a:extLst>
          </p:cNvPr>
          <p:cNvSpPr txBox="1"/>
          <p:nvPr/>
        </p:nvSpPr>
        <p:spPr>
          <a:xfrm>
            <a:off x="5315989" y="439225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토지 이용 데이터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20B323-993D-4704-8A72-8D2FACD2A512}"/>
              </a:ext>
            </a:extLst>
          </p:cNvPr>
          <p:cNvSpPr txBox="1"/>
          <p:nvPr/>
        </p:nvSpPr>
        <p:spPr>
          <a:xfrm>
            <a:off x="7926450" y="439225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녹지 데이터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445216B-C4B9-428C-90F6-3CF858582230}"/>
              </a:ext>
            </a:extLst>
          </p:cNvPr>
          <p:cNvGrpSpPr/>
          <p:nvPr/>
        </p:nvGrpSpPr>
        <p:grpSpPr>
          <a:xfrm>
            <a:off x="3305080" y="2770909"/>
            <a:ext cx="1212735" cy="1195070"/>
            <a:chOff x="1143000" y="1954530"/>
            <a:chExt cx="2205990" cy="220599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3269913-8CDA-4063-A349-D281AE279960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2C83F27-DC3B-4712-A7CA-A6A91C86A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9117A9E-D879-461E-89D6-A93C938ACE3A}"/>
              </a:ext>
            </a:extLst>
          </p:cNvPr>
          <p:cNvGrpSpPr/>
          <p:nvPr/>
        </p:nvGrpSpPr>
        <p:grpSpPr>
          <a:xfrm>
            <a:off x="5496361" y="2807657"/>
            <a:ext cx="1212735" cy="1195070"/>
            <a:chOff x="1143000" y="1954530"/>
            <a:chExt cx="2205990" cy="220599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4EA4A46-0819-4961-96A9-F509EB3744F6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5271097-5153-4678-AEF3-CB334F7A5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12B242C-2B81-4058-8A89-82E00888FA46}"/>
              </a:ext>
            </a:extLst>
          </p:cNvPr>
          <p:cNvGrpSpPr/>
          <p:nvPr/>
        </p:nvGrpSpPr>
        <p:grpSpPr>
          <a:xfrm>
            <a:off x="7926450" y="2806065"/>
            <a:ext cx="1212735" cy="1195070"/>
            <a:chOff x="1143000" y="1954530"/>
            <a:chExt cx="2205990" cy="220599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227650F-E109-46BE-AB90-0BFB3B136BBE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3BAA089-D01B-4EDB-A6E3-487FF8C1E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95ECDAD-ECC8-49DC-A760-93E7AE0C1DC2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AF553E-FBC6-425D-8946-8B61EC25D953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01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60809E5-7F43-40A7-83FA-E16398957F8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ED8B019-DB44-4AF7-A6EB-918178331CC7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 데이터 목록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150177-518F-4736-8331-2487F7039732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D9A418-6419-46CD-978F-371B513ACBA1}"/>
              </a:ext>
            </a:extLst>
          </p:cNvPr>
          <p:cNvSpPr txBox="1"/>
          <p:nvPr/>
        </p:nvSpPr>
        <p:spPr>
          <a:xfrm>
            <a:off x="10268828" y="43600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기상 데이터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EBCF085-CEC0-44F9-9207-DA3238DAEC20}"/>
              </a:ext>
            </a:extLst>
          </p:cNvPr>
          <p:cNvGrpSpPr/>
          <p:nvPr/>
        </p:nvGrpSpPr>
        <p:grpSpPr>
          <a:xfrm>
            <a:off x="10268828" y="2799253"/>
            <a:ext cx="1212735" cy="1195070"/>
            <a:chOff x="1143000" y="1954530"/>
            <a:chExt cx="2205990" cy="220599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6688B79-584F-42E9-A00E-3A922DD5FFD7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A73C64A-CF51-4568-A043-F5B76BC13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94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73D867-C840-4F5A-BD21-75E7D5E57499}"/>
              </a:ext>
            </a:extLst>
          </p:cNvPr>
          <p:cNvSpPr/>
          <p:nvPr/>
        </p:nvSpPr>
        <p:spPr>
          <a:xfrm>
            <a:off x="132080" y="115889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B26651-BE54-4066-AA35-C67E93BFEB77}"/>
              </a:ext>
            </a:extLst>
          </p:cNvPr>
          <p:cNvSpPr/>
          <p:nvPr/>
        </p:nvSpPr>
        <p:spPr>
          <a:xfrm>
            <a:off x="132080" y="399353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A100D1-317C-41D4-A2BC-1EA83E0DE423}"/>
              </a:ext>
            </a:extLst>
          </p:cNvPr>
          <p:cNvSpPr txBox="1"/>
          <p:nvPr/>
        </p:nvSpPr>
        <p:spPr>
          <a:xfrm>
            <a:off x="763710" y="1613493"/>
            <a:ext cx="468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서울특별시 대기환경정보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2"/>
              </a:rPr>
              <a:t>https://cleanair.seoul.go.kr/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52D20D-83F8-42DF-89B5-35FCDF53ABB3}"/>
              </a:ext>
            </a:extLst>
          </p:cNvPr>
          <p:cNvSpPr txBox="1"/>
          <p:nvPr/>
        </p:nvSpPr>
        <p:spPr>
          <a:xfrm>
            <a:off x="764189" y="2010752"/>
            <a:ext cx="4320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- 2015 ~ 2020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연도별 대기환경 정보 데이터 사용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2C691-1F8C-4333-8694-693E6425B591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E5C5B-CF1B-4B99-82AD-3A3C2FEFFCB4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2C7AD7-2ABE-47C0-9465-38D4C73FA2B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F998151-B2DC-4720-88FE-A3D032695262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A10D7-EA6E-4E1D-9A99-406B23E77957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DBF0EE-CAE1-47EA-9335-F5FBD91DF62C}"/>
              </a:ext>
            </a:extLst>
          </p:cNvPr>
          <p:cNvSpPr/>
          <p:nvPr/>
        </p:nvSpPr>
        <p:spPr>
          <a:xfrm>
            <a:off x="398212" y="1159960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미세먼지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541CB9-48E1-4BD2-B44C-DD2B298F28A4}"/>
              </a:ext>
            </a:extLst>
          </p:cNvPr>
          <p:cNvCxnSpPr>
            <a:cxnSpLocks/>
          </p:cNvCxnSpPr>
          <p:nvPr/>
        </p:nvCxnSpPr>
        <p:spPr>
          <a:xfrm>
            <a:off x="621816" y="1192282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485559-9C2D-4107-8170-458F94382A2B}"/>
              </a:ext>
            </a:extLst>
          </p:cNvPr>
          <p:cNvSpPr/>
          <p:nvPr/>
        </p:nvSpPr>
        <p:spPr>
          <a:xfrm>
            <a:off x="242313" y="4025311"/>
            <a:ext cx="2434876" cy="38075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교통량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9C1CBE-AD34-4972-9885-60C596D3B01C}"/>
              </a:ext>
            </a:extLst>
          </p:cNvPr>
          <p:cNvCxnSpPr>
            <a:cxnSpLocks/>
          </p:cNvCxnSpPr>
          <p:nvPr/>
        </p:nvCxnSpPr>
        <p:spPr>
          <a:xfrm>
            <a:off x="610296" y="4047473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7359357-11B8-44DF-B7D9-CD403896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1509929"/>
            <a:ext cx="3000110" cy="2272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25AA8F-A2A7-4EC8-96DF-9CC29BFFD47A}"/>
              </a:ext>
            </a:extLst>
          </p:cNvPr>
          <p:cNvSpPr txBox="1"/>
          <p:nvPr/>
        </p:nvSpPr>
        <p:spPr>
          <a:xfrm>
            <a:off x="7208761" y="1202152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구별 미세먼지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펑균량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(2015~2020)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ECE809F-E482-4195-B3F6-DA9EC5E97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1529180"/>
            <a:ext cx="1627850" cy="1791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EDD19-B110-4C9D-992C-F2580EBAE713}"/>
              </a:ext>
            </a:extLst>
          </p:cNvPr>
          <p:cNvSpPr txBox="1"/>
          <p:nvPr/>
        </p:nvSpPr>
        <p:spPr>
          <a:xfrm>
            <a:off x="702955" y="4499452"/>
            <a:ext cx="468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서울특별시 교통 정보 시스템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5"/>
              </a:rPr>
              <a:t>https://topis.seoul.go.kr/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B2ED78-6821-4E48-9DF6-A7974C6725E2}"/>
              </a:ext>
            </a:extLst>
          </p:cNvPr>
          <p:cNvSpPr txBox="1"/>
          <p:nvPr/>
        </p:nvSpPr>
        <p:spPr>
          <a:xfrm>
            <a:off x="10438371" y="3582674"/>
            <a:ext cx="851515" cy="20005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AE3D2B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측정소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085448B-4BB6-46CD-BC1C-0F0F24CCF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4301732"/>
            <a:ext cx="3000110" cy="22714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296CA0-7D4E-497B-9D34-0B87A86A2F6E}"/>
              </a:ext>
            </a:extLst>
          </p:cNvPr>
          <p:cNvSpPr txBox="1"/>
          <p:nvPr/>
        </p:nvSpPr>
        <p:spPr>
          <a:xfrm>
            <a:off x="7215352" y="3999592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구별 평균 교통량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(2015~2020)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F56F37-EB1A-46FA-A73D-2363A872AE29}"/>
              </a:ext>
            </a:extLst>
          </p:cNvPr>
          <p:cNvSpPr txBox="1"/>
          <p:nvPr/>
        </p:nvSpPr>
        <p:spPr>
          <a:xfrm>
            <a:off x="10428198" y="6373170"/>
            <a:ext cx="772969" cy="20005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102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교통량 측정소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D1A519B-2930-44FB-92EC-FEE2F01E7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4316519"/>
            <a:ext cx="1627849" cy="15589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24DA9FF-3904-4B33-9634-182F704EB5D5}"/>
              </a:ext>
            </a:extLst>
          </p:cNvPr>
          <p:cNvSpPr txBox="1"/>
          <p:nvPr/>
        </p:nvSpPr>
        <p:spPr>
          <a:xfrm>
            <a:off x="8307221" y="2791010"/>
            <a:ext cx="56460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영등포구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3C31D9-F81A-4353-B028-14C81FA1C7F5}"/>
              </a:ext>
            </a:extLst>
          </p:cNvPr>
          <p:cNvSpPr txBox="1"/>
          <p:nvPr/>
        </p:nvSpPr>
        <p:spPr>
          <a:xfrm>
            <a:off x="9141249" y="5437206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성동구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41BC99-0371-4FCF-8A91-CD697E39C33F}"/>
              </a:ext>
            </a:extLst>
          </p:cNvPr>
          <p:cNvSpPr txBox="1"/>
          <p:nvPr/>
        </p:nvSpPr>
        <p:spPr>
          <a:xfrm>
            <a:off x="8234045" y="5382327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마포구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0323E-2EBA-4C5D-BDBD-25BBB2DCBB65}"/>
              </a:ext>
            </a:extLst>
          </p:cNvPr>
          <p:cNvSpPr txBox="1"/>
          <p:nvPr/>
        </p:nvSpPr>
        <p:spPr>
          <a:xfrm>
            <a:off x="9456648" y="5083324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중랑구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852616-5944-4178-9596-6B3615604DAF}"/>
              </a:ext>
            </a:extLst>
          </p:cNvPr>
          <p:cNvSpPr txBox="1"/>
          <p:nvPr/>
        </p:nvSpPr>
        <p:spPr>
          <a:xfrm>
            <a:off x="9627024" y="5813740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송파구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5F388-697D-4215-B8AA-3EEA971BFEFC}"/>
              </a:ext>
            </a:extLst>
          </p:cNvPr>
          <p:cNvSpPr txBox="1"/>
          <p:nvPr/>
        </p:nvSpPr>
        <p:spPr>
          <a:xfrm>
            <a:off x="2351199" y="701888"/>
            <a:ext cx="2954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관측 데이터 및 교통량 데이터</a:t>
            </a:r>
          </a:p>
        </p:txBody>
      </p:sp>
    </p:spTree>
    <p:extLst>
      <p:ext uri="{BB962C8B-B14F-4D97-AF65-F5344CB8AC3E}">
        <p14:creationId xmlns:p14="http://schemas.microsoft.com/office/powerpoint/2010/main" val="1762389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364EE2C-1D3B-4C25-B075-49BEF8144A3E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EA3D4D-700B-421E-9F2D-3A22CA1EA9BE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1A2CB56-F47B-4ABD-A1ED-C2C6E354A8F5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6A2AA83-7123-4299-BCE6-66AF8A20DBB1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8D1AAE-077C-4BF1-BA9A-E6DF11CAC1EF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ECEA7D-C8A8-4057-9E58-E924C34B22E4}"/>
              </a:ext>
            </a:extLst>
          </p:cNvPr>
          <p:cNvSpPr txBox="1"/>
          <p:nvPr/>
        </p:nvSpPr>
        <p:spPr>
          <a:xfrm>
            <a:off x="489522" y="1789365"/>
            <a:ext cx="468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600" i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소상공인시장진흥공단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</a:t>
            </a:r>
            <a:r>
              <a:rPr lang="ko-KR" altLang="en-US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상가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상권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.csv’</a:t>
            </a:r>
          </a:p>
        </p:txBody>
      </p:sp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977AA518-1648-47B3-B2DD-61FFAC43B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81056"/>
              </p:ext>
            </p:extLst>
          </p:nvPr>
        </p:nvGraphicFramePr>
        <p:xfrm>
          <a:off x="659764" y="2855102"/>
          <a:ext cx="7397118" cy="154323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21902">
                  <a:extLst>
                    <a:ext uri="{9D8B030D-6E8A-4147-A177-3AD203B41FA5}">
                      <a16:colId xmlns:a16="http://schemas.microsoft.com/office/drawing/2014/main" val="2660954547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683897176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237162772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405521931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1782737659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2179082885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2130093594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025661269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594996544"/>
                    </a:ext>
                  </a:extLst>
                </a:gridCol>
              </a:tblGrid>
              <a:tr h="415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관측소명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음식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소매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생활서비스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숙박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학문</a:t>
                      </a:r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교육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부동산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관광</a:t>
                      </a:r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여가</a:t>
                      </a:r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오락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스포츠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663153"/>
                  </a:ext>
                </a:extLst>
              </a:tr>
              <a:tr h="36923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중구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43.53915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41.9478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9.102482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1.973265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1.400382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1.273074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0.636537</a:t>
                      </a:r>
                      <a:endParaRPr lang="en-US" altLang="ko-KR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0.127307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8164872"/>
                  </a:ext>
                </a:extLst>
              </a:tr>
              <a:tr h="36923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16.97667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75.58336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3.855259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0.811633</a:t>
                      </a:r>
                      <a:endParaRPr lang="en-US" altLang="ko-KR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0.980724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0.913088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0.87927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7463992"/>
                  </a:ext>
                </a:extLst>
              </a:tr>
              <a:tr h="38879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〮〮〮</a:t>
                      </a:r>
                      <a:endParaRPr lang="ko-KR" altLang="en-US" sz="16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〮〮〮</a:t>
                      </a:r>
                      <a:endParaRPr lang="ko-KR" altLang="en-US" sz="16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086184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1BD028B7-23D4-4059-BA6F-7488A2F1AAA0}"/>
              </a:ext>
            </a:extLst>
          </p:cNvPr>
          <p:cNvSpPr txBox="1"/>
          <p:nvPr/>
        </p:nvSpPr>
        <p:spPr>
          <a:xfrm>
            <a:off x="558055" y="2427391"/>
            <a:ext cx="5915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위도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경도 활용하여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관측소 반경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500m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이내 상가 추출 후 비율로 정리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A32024-7460-4BDF-B98C-63ACD6FA8EC8}"/>
              </a:ext>
            </a:extLst>
          </p:cNvPr>
          <p:cNvSpPr txBox="1"/>
          <p:nvPr/>
        </p:nvSpPr>
        <p:spPr>
          <a:xfrm>
            <a:off x="1136456" y="4820805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주거밀집도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음식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소매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생활서비스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1A74E1-1A49-4CF5-835F-B018B4A2E6E4}"/>
              </a:ext>
            </a:extLst>
          </p:cNvPr>
          <p:cNvSpPr/>
          <p:nvPr/>
        </p:nvSpPr>
        <p:spPr>
          <a:xfrm>
            <a:off x="398212" y="1129480"/>
            <a:ext cx="2434876" cy="38075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주거밀집도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8A513C4-1AC6-40C0-8941-E97CAC95915E}"/>
              </a:ext>
            </a:extLst>
          </p:cNvPr>
          <p:cNvCxnSpPr>
            <a:cxnSpLocks/>
          </p:cNvCxnSpPr>
          <p:nvPr/>
        </p:nvCxnSpPr>
        <p:spPr>
          <a:xfrm>
            <a:off x="1031146" y="4398333"/>
            <a:ext cx="0" cy="599565"/>
          </a:xfrm>
          <a:prstGeom prst="line">
            <a:avLst/>
          </a:prstGeom>
          <a:ln w="1587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8F71B5F4-DEEE-4633-BE16-1E638734DB2D}"/>
              </a:ext>
            </a:extLst>
          </p:cNvPr>
          <p:cNvSpPr/>
          <p:nvPr/>
        </p:nvSpPr>
        <p:spPr>
          <a:xfrm flipH="1" flipV="1">
            <a:off x="982933" y="4909045"/>
            <a:ext cx="96426" cy="96426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E52283A-11A6-486A-BCB4-B0A00108D859}"/>
              </a:ext>
            </a:extLst>
          </p:cNvPr>
          <p:cNvSpPr/>
          <p:nvPr/>
        </p:nvSpPr>
        <p:spPr>
          <a:xfrm>
            <a:off x="1270157" y="5225300"/>
            <a:ext cx="3728563" cy="957329"/>
          </a:xfrm>
          <a:prstGeom prst="rect">
            <a:avLst/>
          </a:prstGeom>
          <a:solidFill>
            <a:srgbClr val="92D05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음식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소매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생활서비스 비율이 높을 수록 주거지역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낮을 수록 상업지역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공업지역으로 지정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983F44-3264-455F-B207-33D828A747BA}"/>
              </a:ext>
            </a:extLst>
          </p:cNvPr>
          <p:cNvSpPr txBox="1"/>
          <p:nvPr/>
        </p:nvSpPr>
        <p:spPr>
          <a:xfrm>
            <a:off x="558055" y="2088837"/>
            <a:ext cx="4687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2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공공데이터포털</a:t>
            </a:r>
            <a:r>
              <a:rPr lang="en-US" altLang="ko-KR" sz="10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2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(https://www.data.go.kr/)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A5D9268-E4DB-4F85-B4A6-338435CFC0ED}"/>
              </a:ext>
            </a:extLst>
          </p:cNvPr>
          <p:cNvCxnSpPr>
            <a:cxnSpLocks/>
          </p:cNvCxnSpPr>
          <p:nvPr/>
        </p:nvCxnSpPr>
        <p:spPr>
          <a:xfrm>
            <a:off x="621816" y="1141482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38B8C3-41EF-4801-A613-31A59B6C2222}"/>
              </a:ext>
            </a:extLst>
          </p:cNvPr>
          <p:cNvSpPr txBox="1"/>
          <p:nvPr/>
        </p:nvSpPr>
        <p:spPr>
          <a:xfrm>
            <a:off x="4129890" y="1789365"/>
            <a:ext cx="153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2015~2020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379F117-DACB-4284-BB04-25DB889A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80" t="11386" r="28750" b="10815"/>
          <a:stretch/>
        </p:blipFill>
        <p:spPr>
          <a:xfrm>
            <a:off x="8344570" y="3398241"/>
            <a:ext cx="3531727" cy="29683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DF0EE37-B9A6-474D-93D2-889826EB78C5}"/>
              </a:ext>
            </a:extLst>
          </p:cNvPr>
          <p:cNvSpPr txBox="1"/>
          <p:nvPr/>
        </p:nvSpPr>
        <p:spPr>
          <a:xfrm>
            <a:off x="7610500" y="5843341"/>
            <a:ext cx="590226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주거지역</a:t>
            </a:r>
            <a:endParaRPr lang="en-US" altLang="ko-KR" sz="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상업지역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5E065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공업지역</a:t>
            </a:r>
            <a:endParaRPr lang="en-US" altLang="ko-KR" sz="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D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녹지지역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491694-7B59-49D4-819E-160CBE2CAA35}"/>
              </a:ext>
            </a:extLst>
          </p:cNvPr>
          <p:cNvSpPr txBox="1"/>
          <p:nvPr/>
        </p:nvSpPr>
        <p:spPr>
          <a:xfrm>
            <a:off x="8206106" y="3024973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미세먼지 관측소 주변 용도지역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(2015~2020)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1AB8C4-86CC-415E-B291-4732261BA870}"/>
              </a:ext>
            </a:extLst>
          </p:cNvPr>
          <p:cNvSpPr txBox="1"/>
          <p:nvPr/>
        </p:nvSpPr>
        <p:spPr>
          <a:xfrm>
            <a:off x="2351199" y="701888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토지이용데이터</a:t>
            </a:r>
          </a:p>
        </p:txBody>
      </p:sp>
    </p:spTree>
    <p:extLst>
      <p:ext uri="{BB962C8B-B14F-4D97-AF65-F5344CB8AC3E}">
        <p14:creationId xmlns:p14="http://schemas.microsoft.com/office/powerpoint/2010/main" val="4003626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73D867-C840-4F5A-BD21-75E7D5E57499}"/>
              </a:ext>
            </a:extLst>
          </p:cNvPr>
          <p:cNvSpPr/>
          <p:nvPr/>
        </p:nvSpPr>
        <p:spPr>
          <a:xfrm>
            <a:off x="132080" y="115889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B26651-BE54-4066-AA35-C67E93BFEB77}"/>
              </a:ext>
            </a:extLst>
          </p:cNvPr>
          <p:cNvSpPr/>
          <p:nvPr/>
        </p:nvSpPr>
        <p:spPr>
          <a:xfrm>
            <a:off x="132080" y="399353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2C691-1F8C-4333-8694-693E6425B591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E5C5B-CF1B-4B99-82AD-3A3C2FEFFCB4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2C7AD7-2ABE-47C0-9465-38D4C73FA2B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F998151-B2DC-4720-88FE-A3D032695262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A10D7-EA6E-4E1D-9A99-406B23E77957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DBF0EE-CAE1-47EA-9335-F5FBD91DF62C}"/>
              </a:ext>
            </a:extLst>
          </p:cNvPr>
          <p:cNvSpPr/>
          <p:nvPr/>
        </p:nvSpPr>
        <p:spPr>
          <a:xfrm>
            <a:off x="398212" y="1159960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녹지면적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541CB9-48E1-4BD2-B44C-DD2B298F28A4}"/>
              </a:ext>
            </a:extLst>
          </p:cNvPr>
          <p:cNvCxnSpPr>
            <a:cxnSpLocks/>
          </p:cNvCxnSpPr>
          <p:nvPr/>
        </p:nvCxnSpPr>
        <p:spPr>
          <a:xfrm>
            <a:off x="621816" y="1192282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485559-9C2D-4107-8170-458F94382A2B}"/>
              </a:ext>
            </a:extLst>
          </p:cNvPr>
          <p:cNvSpPr/>
          <p:nvPr/>
        </p:nvSpPr>
        <p:spPr>
          <a:xfrm>
            <a:off x="647507" y="4075841"/>
            <a:ext cx="3097787" cy="40291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 : 1km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내 복원하천 유무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9C1CBE-AD34-4972-9885-60C596D3B01C}"/>
              </a:ext>
            </a:extLst>
          </p:cNvPr>
          <p:cNvCxnSpPr>
            <a:cxnSpLocks/>
          </p:cNvCxnSpPr>
          <p:nvPr/>
        </p:nvCxnSpPr>
        <p:spPr>
          <a:xfrm>
            <a:off x="610296" y="4047473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A5C8392-F784-420A-A832-9B4C94249C8B}"/>
              </a:ext>
            </a:extLst>
          </p:cNvPr>
          <p:cNvSpPr txBox="1"/>
          <p:nvPr/>
        </p:nvSpPr>
        <p:spPr>
          <a:xfrm>
            <a:off x="661991" y="1681217"/>
            <a:ext cx="468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서울열린데이터광장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en-US" altLang="ko-KR" sz="1200" dirty="0">
                <a:hlinkClick r:id="rId2"/>
              </a:rPr>
              <a:t>https://data.seoul.go.kr/</a:t>
            </a:r>
            <a:r>
              <a:rPr lang="en-US" altLang="ko-KR" sz="1200" dirty="0"/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E7ACA4-75B2-4104-992C-E84A5780827F}"/>
              </a:ext>
            </a:extLst>
          </p:cNvPr>
          <p:cNvSpPr txBox="1"/>
          <p:nvPr/>
        </p:nvSpPr>
        <p:spPr>
          <a:xfrm>
            <a:off x="661992" y="2547307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서울시 녹지현황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 사용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CF1186-76FC-49DA-BB26-FA64C8D570FE}"/>
              </a:ext>
            </a:extLst>
          </p:cNvPr>
          <p:cNvSpPr txBox="1"/>
          <p:nvPr/>
        </p:nvSpPr>
        <p:spPr>
          <a:xfrm>
            <a:off x="661991" y="3136398"/>
            <a:ext cx="4221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누락값은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지도를 사용하여 직접 측정</a:t>
            </a:r>
          </a:p>
          <a:p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F35431-B811-4CE2-86B9-A58715558E1D}"/>
              </a:ext>
            </a:extLst>
          </p:cNvPr>
          <p:cNvSpPr txBox="1"/>
          <p:nvPr/>
        </p:nvSpPr>
        <p:spPr>
          <a:xfrm>
            <a:off x="2351199" y="701888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녹지 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96B404-3926-45C8-B5F3-0290FDA95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97" t="16897" r="24100" b="10495"/>
          <a:stretch/>
        </p:blipFill>
        <p:spPr>
          <a:xfrm>
            <a:off x="7822579" y="1437839"/>
            <a:ext cx="3000105" cy="23205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FC420D4-67D1-473F-9591-75BC6F9F43A8}"/>
              </a:ext>
            </a:extLst>
          </p:cNvPr>
          <p:cNvSpPr txBox="1"/>
          <p:nvPr/>
        </p:nvSpPr>
        <p:spPr>
          <a:xfrm>
            <a:off x="7684966" y="1138382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미세먼지 관측소 주변 녹지면적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505A70-8C16-43D0-8039-240A85A13D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62" t="10235" b="84041"/>
          <a:stretch/>
        </p:blipFill>
        <p:spPr>
          <a:xfrm>
            <a:off x="7847977" y="1485175"/>
            <a:ext cx="1473824" cy="1324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30FB42-BB07-4ADB-BD2A-3C8FFB513D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72" b="1340"/>
          <a:stretch/>
        </p:blipFill>
        <p:spPr>
          <a:xfrm>
            <a:off x="7821749" y="4233690"/>
            <a:ext cx="3000104" cy="23896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927112B-E560-4E23-BB3C-95FBE9BB08F6}"/>
              </a:ext>
            </a:extLst>
          </p:cNvPr>
          <p:cNvSpPr txBox="1"/>
          <p:nvPr/>
        </p:nvSpPr>
        <p:spPr>
          <a:xfrm>
            <a:off x="7684966" y="3962857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지역별 복원하천 유무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C9E35-2240-42B9-9149-435CFBC91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1749" y="4270658"/>
            <a:ext cx="1500052" cy="1304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3BCB110-871D-4107-8EAE-DE1DF9B04EC8}"/>
              </a:ext>
            </a:extLst>
          </p:cNvPr>
          <p:cNvSpPr txBox="1"/>
          <p:nvPr/>
        </p:nvSpPr>
        <p:spPr>
          <a:xfrm>
            <a:off x="601282" y="4586504"/>
            <a:ext cx="468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서울열린데이터광장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en-US" altLang="ko-KR" sz="1200" dirty="0">
                <a:hlinkClick r:id="rId2"/>
              </a:rPr>
              <a:t>https://data.seoul.go.kr/</a:t>
            </a:r>
            <a:r>
              <a:rPr lang="en-US" altLang="ko-KR" sz="1200" dirty="0"/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F2E4BB-2B74-44BA-99E3-CE2A4A50ABA0}"/>
              </a:ext>
            </a:extLst>
          </p:cNvPr>
          <p:cNvSpPr txBox="1"/>
          <p:nvPr/>
        </p:nvSpPr>
        <p:spPr>
          <a:xfrm>
            <a:off x="601283" y="5452594"/>
            <a:ext cx="353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서울시 녹지현황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 사용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 (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5742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2C691-1F8C-4333-8694-693E6425B591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E5C5B-CF1B-4B99-82AD-3A3C2FEFFCB4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2C7AD7-2ABE-47C0-9465-38D4C73FA2B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F998151-B2DC-4720-88FE-A3D032695262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A10D7-EA6E-4E1D-9A99-406B23E77957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F35431-B811-4CE2-86B9-A58715558E1D}"/>
              </a:ext>
            </a:extLst>
          </p:cNvPr>
          <p:cNvSpPr txBox="1"/>
          <p:nvPr/>
        </p:nvSpPr>
        <p:spPr>
          <a:xfrm>
            <a:off x="2351199" y="701888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기상 데이터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AFB277-A3D2-4179-8759-95337A123201}"/>
              </a:ext>
            </a:extLst>
          </p:cNvPr>
          <p:cNvSpPr/>
          <p:nvPr/>
        </p:nvSpPr>
        <p:spPr>
          <a:xfrm>
            <a:off x="601282" y="2122523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645589-5221-4549-BD15-8EEAE09CBB57}"/>
              </a:ext>
            </a:extLst>
          </p:cNvPr>
          <p:cNvSpPr/>
          <p:nvPr/>
        </p:nvSpPr>
        <p:spPr>
          <a:xfrm>
            <a:off x="4578822" y="2122523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ECDC1E-A62A-40A4-ABE9-2080066C1D2D}"/>
              </a:ext>
            </a:extLst>
          </p:cNvPr>
          <p:cNvSpPr/>
          <p:nvPr/>
        </p:nvSpPr>
        <p:spPr>
          <a:xfrm>
            <a:off x="8504079" y="2194431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8890E6-2354-4F00-BDCB-900218EA084C}"/>
              </a:ext>
            </a:extLst>
          </p:cNvPr>
          <p:cNvSpPr/>
          <p:nvPr/>
        </p:nvSpPr>
        <p:spPr>
          <a:xfrm>
            <a:off x="551458" y="2209605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평균기온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2B719C7-99BB-4A5C-9B88-B4C21CB439E4}"/>
              </a:ext>
            </a:extLst>
          </p:cNvPr>
          <p:cNvCxnSpPr>
            <a:cxnSpLocks/>
          </p:cNvCxnSpPr>
          <p:nvPr/>
        </p:nvCxnSpPr>
        <p:spPr>
          <a:xfrm>
            <a:off x="775062" y="2241927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A56619-DF65-482C-AA25-AAAF85F3F677}"/>
              </a:ext>
            </a:extLst>
          </p:cNvPr>
          <p:cNvSpPr/>
          <p:nvPr/>
        </p:nvSpPr>
        <p:spPr>
          <a:xfrm>
            <a:off x="4526539" y="2240974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7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평균풍속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D2AA0CD-CF88-4A4B-BA77-D42E6335E51F}"/>
              </a:ext>
            </a:extLst>
          </p:cNvPr>
          <p:cNvCxnSpPr>
            <a:cxnSpLocks/>
          </p:cNvCxnSpPr>
          <p:nvPr/>
        </p:nvCxnSpPr>
        <p:spPr>
          <a:xfrm>
            <a:off x="4750143" y="2273296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7419DB-F287-47B3-BC24-6402311AE810}"/>
              </a:ext>
            </a:extLst>
          </p:cNvPr>
          <p:cNvSpPr/>
          <p:nvPr/>
        </p:nvSpPr>
        <p:spPr>
          <a:xfrm>
            <a:off x="8556362" y="2275527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강수량합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F3C326-00AC-44E7-9AF2-0E9049282E1D}"/>
              </a:ext>
            </a:extLst>
          </p:cNvPr>
          <p:cNvCxnSpPr>
            <a:cxnSpLocks/>
          </p:cNvCxnSpPr>
          <p:nvPr/>
        </p:nvCxnSpPr>
        <p:spPr>
          <a:xfrm>
            <a:off x="8779966" y="2307849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485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497</Words>
  <Application>Microsoft Office PowerPoint</Application>
  <PresentationFormat>와이드스크린</PresentationFormat>
  <Paragraphs>140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KoPub돋움체 Light</vt:lpstr>
      <vt:lpstr>Arial</vt:lpstr>
      <vt:lpstr>맑은 고딕</vt:lpstr>
      <vt:lpstr>KoPub돋움체 Bold</vt:lpstr>
      <vt:lpstr>KoPub돋움체 Medium</vt:lpstr>
      <vt:lpstr>210 옴니고딕 030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공 하영</cp:lastModifiedBy>
  <cp:revision>58</cp:revision>
  <dcterms:created xsi:type="dcterms:W3CDTF">2017-11-16T00:50:54Z</dcterms:created>
  <dcterms:modified xsi:type="dcterms:W3CDTF">2021-04-26T13:11:20Z</dcterms:modified>
</cp:coreProperties>
</file>